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993" r:id="rId3"/>
    <p:sldId id="1000" r:id="rId4"/>
    <p:sldId id="1001" r:id="rId5"/>
    <p:sldId id="994" r:id="rId6"/>
    <p:sldId id="999" r:id="rId7"/>
    <p:sldId id="998" r:id="rId8"/>
    <p:sldId id="1002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训练一年级上册英语译林版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2  </a:t>
            </a: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Good morning</a:t>
            </a:r>
            <a:r>
              <a:rPr lang="zh-CN" altLang="en-US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en-US" altLang="zh-CN" sz="6000" dirty="0" smtClean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Reading 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主题阅读提优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15440"/>
            <a:ext cx="11485848" cy="2677656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下面是关于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Lily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生活的介绍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请你读一读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Lily is a little girl. It is 9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00. It is bedtime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睡觉时间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She brushes her teeth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刷牙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and says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Good night.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to her mum and dad. She gets into the bed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4454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0176"/>
            <a:ext cx="11485848" cy="3970318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It is 9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00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228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at night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in the morning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Lily says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to her mum and dad.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228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Good evening.	B. Good night.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586022" y="2420888"/>
            <a:ext cx="1126068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从文章中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bedtime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可知，睡觉时间到了，因此文章中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9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00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指的是晚上九点。故选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586022" y="507641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文章说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Lily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刷完牙就睡觉了，因此睡前和妈妈说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晚安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82638" y="134076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35748" y="391476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4186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07474"/>
            <a:ext cx="11485848" cy="525783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28158"/>
            <a:ext cx="11485848" cy="5181162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sz="27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2700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不同时区的人如何打招呼</a:t>
            </a:r>
            <a:r>
              <a:rPr lang="zh-CN" altLang="zh-CN" sz="27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endParaRPr lang="zh-CN" altLang="zh-CN" sz="2700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713740" hangingPunct="0">
              <a:spcAft>
                <a:spcPts val="0"/>
              </a:spcAft>
            </a:pPr>
            <a:r>
              <a:rPr lang="zh-CN" altLang="zh-CN" sz="27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我们都知道，由于地球的自转，</a:t>
            </a:r>
            <a:r>
              <a:rPr lang="zh-CN" altLang="zh-CN" sz="27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产生</a:t>
            </a:r>
            <a:r>
              <a:rPr lang="zh-CN" altLang="zh-CN" sz="27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了时差。当我们这里是早上，打电话过去的对方是晚上，那我们肯定不能用</a:t>
            </a:r>
            <a:r>
              <a:rPr lang="en-US" altLang="zh-CN" sz="27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Good morning</a:t>
            </a:r>
            <a:r>
              <a:rPr lang="zh-CN" altLang="zh-CN" sz="27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来打招呼。那不同时区的人该如何打招呼呢？有几种方法：</a:t>
            </a:r>
            <a:endParaRPr lang="zh-CN" altLang="zh-CN" sz="2700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z="27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跟随对方的时间，显示尊重，对方是下午，我们就说</a:t>
            </a:r>
            <a:r>
              <a:rPr lang="en-US" altLang="zh-CN" sz="27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7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Good afternoon.</a:t>
            </a:r>
            <a:r>
              <a:rPr lang="en-US" altLang="zh-CN" sz="2700" b="1" dirty="0"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7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，对方是晚上，我们就说</a:t>
            </a:r>
            <a:r>
              <a:rPr lang="en-US" altLang="zh-CN" sz="27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7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Good evening.</a:t>
            </a:r>
            <a:r>
              <a:rPr lang="en-US" altLang="zh-CN" sz="2700" b="1" dirty="0"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7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700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713740" hangingPunct="0">
              <a:spcAft>
                <a:spcPts val="0"/>
              </a:spcAft>
            </a:pPr>
            <a:r>
              <a:rPr lang="zh-CN" altLang="zh-CN" sz="27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忽略对方的时间，直接用</a:t>
            </a:r>
            <a:r>
              <a:rPr lang="en-US" altLang="zh-CN" sz="27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7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Hello</a:t>
            </a:r>
            <a:r>
              <a:rPr lang="zh-CN" altLang="zh-CN" sz="27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 sz="2700" b="1" dirty="0"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7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或者</a:t>
            </a:r>
            <a:r>
              <a:rPr lang="en-US" altLang="zh-CN" sz="27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7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Good day</a:t>
            </a:r>
            <a:r>
              <a:rPr lang="zh-CN" altLang="zh-CN" sz="27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 sz="2700" b="1" dirty="0"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7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开头，是个万用的句型。</a:t>
            </a:r>
            <a:endParaRPr lang="zh-CN" altLang="zh-CN" sz="2700" dirty="0"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854" y="855000"/>
            <a:ext cx="1990680" cy="675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51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阅读绘本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完成下面的题目。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1019215" y="872144"/>
            <a:ext cx="3168352" cy="558133"/>
          </a:xfrm>
          <a:prstGeom prst="rect">
            <a:avLst/>
          </a:prstGeom>
        </p:spPr>
      </p:pic>
      <p:pic>
        <p:nvPicPr>
          <p:cNvPr id="4" name="aw26.jpg" descr="id:2147491756;FounderCES"/>
          <p:cNvPicPr/>
          <p:nvPr/>
        </p:nvPicPr>
        <p:blipFill>
          <a:blip r:embed="rId3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66814" y="1556792"/>
            <a:ext cx="6840760" cy="3480603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5085184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35" algn="l"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16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16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请从方框中找出对应的问候语，补全对话。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Good morning.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Good afternoon.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Good evening.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/>
          <p:nvPr/>
        </p:nvPicPr>
        <p:blipFill>
          <a:blip r:embed="rId4"/>
          <a:stretch>
            <a:fillRect/>
          </a:stretch>
        </p:blipFill>
        <p:spPr>
          <a:xfrm>
            <a:off x="1388398" y="5229496"/>
            <a:ext cx="2797175" cy="46482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5280628" y="240260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楷体" panose="02010609060101010101" pitchFamily="49" charset="-122"/>
              </a:rPr>
              <a:t>A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6239222" y="137096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楷体" panose="02010609060101010101" pitchFamily="49" charset="-122"/>
              </a:rPr>
              <a:t>B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2998862" y="3278805"/>
            <a:ext cx="4443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50529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70726"/>
            <a:ext cx="11485848" cy="656846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请将人物头像与姓名连线。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1953406"/>
            <a:ext cx="11092235" cy="3419810"/>
          </a:xfrm>
          <a:prstGeom prst="rect">
            <a:avLst/>
          </a:prstGeom>
        </p:spPr>
      </p:pic>
      <p:cxnSp>
        <p:nvCxnSpPr>
          <p:cNvPr id="5" name="直接连接符 4"/>
          <p:cNvCxnSpPr/>
          <p:nvPr/>
        </p:nvCxnSpPr>
        <p:spPr>
          <a:xfrm>
            <a:off x="1702718" y="3501008"/>
            <a:ext cx="8136904" cy="144016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flipV="1">
            <a:off x="1956247" y="3571880"/>
            <a:ext cx="2626791" cy="137042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flipV="1">
            <a:off x="7175326" y="3571880"/>
            <a:ext cx="341287" cy="129728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V="1">
            <a:off x="4367014" y="3499872"/>
            <a:ext cx="6120680" cy="136928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6607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34566" y="1118349"/>
            <a:ext cx="11639008" cy="461490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第一幅图中，孩子们和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Mr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Wang 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打招呼说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Good morning, 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Mr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Wang.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，根据回应礼貌原则，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Mr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Wang 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应回应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Good morning.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第二幅图中，孩子们和</a:t>
            </a:r>
            <a:r>
              <a:rPr lang="en-US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Miss Liu 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打招呼说 </a:t>
            </a:r>
            <a:r>
              <a:rPr lang="en-US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Good afternoon, Miss Liu.</a:t>
            </a:r>
            <a:r>
              <a:rPr lang="en-US" altLang="zh-CN" sz="2700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，根据回应礼貌原则，</a:t>
            </a:r>
            <a:r>
              <a:rPr lang="en-US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Miss Liu 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应回应 </a:t>
            </a:r>
            <a:r>
              <a:rPr lang="en-US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Good afternoon.</a:t>
            </a:r>
            <a:r>
              <a:rPr lang="en-US" altLang="zh-CN" sz="2700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，故选</a:t>
            </a:r>
            <a:r>
              <a:rPr lang="en-US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B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7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第三幅图中，时钟显示晚上，孩子说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Good evening, Dad.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，爸爸应回应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Good evening.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8121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458" y="1002042"/>
            <a:ext cx="11531244" cy="5019245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4616648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AM</a:t>
            </a:r>
            <a:r>
              <a:rPr lang="zh-CN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PM</a:t>
            </a:r>
            <a:endParaRPr lang="zh-CN" altLang="zh-CN" sz="1300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713740"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在英语中，早上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7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点被叫作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seven o’clock in the morning,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或者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7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00 </a:t>
            </a:r>
            <a:endParaRPr lang="zh-CN" altLang="zh-CN" sz="1300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AM,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晚上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7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点被叫作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seven o’clock in the evening,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或者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7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00 PM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AM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表示上午，是拉丁短语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ante </a:t>
            </a:r>
            <a:r>
              <a:rPr lang="en-US" altLang="zh-CN" b="1" dirty="0" err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merīdiem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的缩写形式，意思是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before midday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在中午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12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00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前</a:t>
            </a:r>
            <a:r>
              <a:rPr lang="en-US" altLang="zh-CN" b="1" dirty="0"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PM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表示下午，也来自一个拉丁短语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post </a:t>
            </a:r>
            <a:r>
              <a:rPr lang="en-US" altLang="zh-CN" b="1" dirty="0" err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merīdiem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意思是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after midday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在中午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12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00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</a:t>
            </a:r>
            <a:r>
              <a:rPr lang="en-US" altLang="zh-CN" b="1" dirty="0"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AM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PM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的只能跟在数字书写的时间后面，不可以跟在英文单词书写的时间后。</a:t>
            </a:r>
            <a:endParaRPr lang="zh-CN" altLang="zh-CN" sz="1300" dirty="0"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558" y="927008"/>
            <a:ext cx="2021785" cy="684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3470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586</Words>
  <Application>Microsoft Office PowerPoint</Application>
  <PresentationFormat>自定义</PresentationFormat>
  <Paragraphs>31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5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338</cp:revision>
  <dcterms:created xsi:type="dcterms:W3CDTF">2020-11-06T05:24:00Z</dcterms:created>
  <dcterms:modified xsi:type="dcterms:W3CDTF">2025-06-30T06:56:31Z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